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7"/>
  </p:notesMasterIdLst>
  <p:handoutMasterIdLst>
    <p:handoutMasterId r:id="rId38"/>
  </p:handoutMasterIdLst>
  <p:sldIdLst>
    <p:sldId id="402" r:id="rId3"/>
    <p:sldId id="403" r:id="rId4"/>
    <p:sldId id="404" r:id="rId5"/>
    <p:sldId id="443" r:id="rId6"/>
    <p:sldId id="444" r:id="rId7"/>
    <p:sldId id="422" r:id="rId8"/>
    <p:sldId id="423" r:id="rId9"/>
    <p:sldId id="424" r:id="rId10"/>
    <p:sldId id="426" r:id="rId11"/>
    <p:sldId id="427" r:id="rId12"/>
    <p:sldId id="428" r:id="rId13"/>
    <p:sldId id="408" r:id="rId14"/>
    <p:sldId id="448" r:id="rId15"/>
    <p:sldId id="446" r:id="rId16"/>
    <p:sldId id="430" r:id="rId17"/>
    <p:sldId id="431" r:id="rId18"/>
    <p:sldId id="432" r:id="rId19"/>
    <p:sldId id="433" r:id="rId20"/>
    <p:sldId id="434" r:id="rId21"/>
    <p:sldId id="418" r:id="rId22"/>
    <p:sldId id="410" r:id="rId23"/>
    <p:sldId id="435" r:id="rId24"/>
    <p:sldId id="436" r:id="rId25"/>
    <p:sldId id="437" r:id="rId26"/>
    <p:sldId id="412" r:id="rId27"/>
    <p:sldId id="413" r:id="rId28"/>
    <p:sldId id="414" r:id="rId29"/>
    <p:sldId id="438" r:id="rId30"/>
    <p:sldId id="439" r:id="rId31"/>
    <p:sldId id="440" r:id="rId32"/>
    <p:sldId id="441" r:id="rId33"/>
    <p:sldId id="445" r:id="rId34"/>
    <p:sldId id="400" r:id="rId35"/>
    <p:sldId id="399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03"/>
            <p14:sldId id="404"/>
            <p14:sldId id="443"/>
            <p14:sldId id="444"/>
          </p14:sldIdLst>
        </p14:section>
        <p14:section name="Front-End Development Module" id="{28A1D028-F731-40C8-9BC5-8DEF1711B5A0}">
          <p14:sldIdLst>
            <p14:sldId id="422"/>
            <p14:sldId id="423"/>
            <p14:sldId id="424"/>
          </p14:sldIdLst>
        </p14:section>
        <p14:section name="Course Program" id="{A96F6CA9-F923-4DBD-87E4-AF4DC21056C4}">
          <p14:sldIdLst>
            <p14:sldId id="426"/>
            <p14:sldId id="427"/>
            <p14:sldId id="428"/>
          </p14:sldIdLst>
        </p14:section>
        <p14:section name="Trainers" id="{49EB9BED-3D2B-42CE-82C1-119E8364C41F}">
          <p14:sldIdLst>
            <p14:sldId id="408"/>
            <p14:sldId id="448"/>
            <p14:sldId id="446"/>
          </p14:sldIdLst>
        </p14:section>
        <p14:section name="Details" id="{B92FF35D-3A52-4DB6-B6D2-FF2710DC6A89}">
          <p14:sldIdLst>
            <p14:sldId id="430"/>
            <p14:sldId id="431"/>
            <p14:sldId id="432"/>
            <p14:sldId id="433"/>
            <p14:sldId id="434"/>
          </p14:sldIdLst>
        </p14:section>
        <p14:section name="Evaluation and Exams" id="{D1F5D419-28A6-4122-BA6E-0EDF48DB2954}">
          <p14:sldIdLst>
            <p14:sldId id="418"/>
            <p14:sldId id="410"/>
            <p14:sldId id="435"/>
            <p14:sldId id="436"/>
            <p14:sldId id="437"/>
          </p14:sldIdLst>
        </p14:section>
        <p14:section name="Resources" id="{96CC1CDB-84AB-4B8B-A303-887466D1B82B}">
          <p14:sldIdLst>
            <p14:sldId id="412"/>
            <p14:sldId id="413"/>
            <p14:sldId id="414"/>
            <p14:sldId id="438"/>
            <p14:sldId id="439"/>
            <p14:sldId id="440"/>
          </p14:sldIdLst>
        </p14:section>
        <p14:section name="Conclusion" id="{10E03AB1-9AA8-4E86-9A64-D741901E50A2}">
          <p14:sldIdLst>
            <p14:sldId id="441"/>
            <p14:sldId id="445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533" autoAdjust="0"/>
  </p:normalViewPr>
  <p:slideViewPr>
    <p:cSldViewPr>
      <p:cViewPr>
        <p:scale>
          <a:sx n="75" d="100"/>
          <a:sy n="75" d="100"/>
        </p:scale>
        <p:origin x="413" y="33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5/21/2018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16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855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74985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37042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8765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336506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91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09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7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701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105104" y="973900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532234" y="2513233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4148066" y="2083657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951476" y="1556593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826684" y="2358552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865601" y="1968054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6228195" y="4242981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796155" y="5030876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719975" y="5267108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4086252" y="4778904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970550" y="5614702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835033" y="3905106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507489" y="531580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5242941" y="551891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558897" y="484363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418879" y="524990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389325" y="248116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616653" y="149108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926026" y="261656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423905" y="1263054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357616" y="49230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3177255" y="1174443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538020" y="581978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31821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slide" Target="slide25.xml"/><Relationship Id="rId3" Type="http://schemas.openxmlformats.org/officeDocument/2006/relationships/slide" Target="slide6.xml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slide" Target="slide20.xml"/><Relationship Id="rId4" Type="http://schemas.openxmlformats.org/officeDocument/2006/relationships/image" Target="../media/image11.jpeg"/><Relationship Id="rId9" Type="http://schemas.openxmlformats.org/officeDocument/2006/relationships/image" Target="../media/image14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forum/categories/10/php-web-development-basics" TargetMode="External"/><Relationship Id="rId3" Type="http://schemas.openxmlformats.org/officeDocument/2006/relationships/hyperlink" Target="https://softuni.bg/courses/php-basics" TargetMode="External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hyperlink" Target="https://softuni.bg/courses/web-fundamentals-html5" TargetMode="External"/><Relationship Id="rId9" Type="http://schemas.openxmlformats.org/officeDocument/2006/relationships/hyperlink" Target="https://www.facebook.com/groups/SoftUniWebFundamentalsHTML5May2018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softuni.bg/courses/web-fundamentals-html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shayhowe.com/html-css/" TargetMode="External"/><Relationship Id="rId2" Type="http://schemas.openxmlformats.org/officeDocument/2006/relationships/hyperlink" Target="http://www.w3schools.com/htm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hyperlink" Target="https://www.codecademy.com/learn/learn-html-css" TargetMode="External"/><Relationship Id="rId4" Type="http://schemas.openxmlformats.org/officeDocument/2006/relationships/hyperlink" Target="http://css-tricks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hyperlink" Target="https://atom.io/" TargetMode="External"/><Relationship Id="rId18" Type="http://schemas.openxmlformats.org/officeDocument/2006/relationships/image" Target="../media/image74.png"/><Relationship Id="rId3" Type="http://schemas.openxmlformats.org/officeDocument/2006/relationships/hyperlink" Target="https://www.jetbrains.com/webstorm/" TargetMode="External"/><Relationship Id="rId7" Type="http://schemas.openxmlformats.org/officeDocument/2006/relationships/hyperlink" Target="https://notepad-plus-plus.org/download" TargetMode="External"/><Relationship Id="rId12" Type="http://schemas.openxmlformats.org/officeDocument/2006/relationships/image" Target="../media/image71.png"/><Relationship Id="rId17" Type="http://schemas.openxmlformats.org/officeDocument/2006/relationships/hyperlink" Target="https://www.visualstudio.com/" TargetMode="Externa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hyperlink" Target="https://www.sublimetext.com/" TargetMode="External"/><Relationship Id="rId5" Type="http://schemas.openxmlformats.org/officeDocument/2006/relationships/hyperlink" Target="https://netbeans.org/" TargetMode="External"/><Relationship Id="rId15" Type="http://schemas.openxmlformats.org/officeDocument/2006/relationships/hyperlink" Target="http://brackets.io/" TargetMode="External"/><Relationship Id="rId10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hyperlink" Target="https://code.visualstudio.com/" TargetMode="External"/><Relationship Id="rId1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85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28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25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gif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Web Fundamentals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smtClean="0"/>
              <a:t>HTML5 </a:t>
            </a:r>
            <a:r>
              <a:rPr lang="en-US" dirty="0"/>
              <a:t>and </a:t>
            </a:r>
            <a:r>
              <a:rPr lang="en-US" dirty="0" smtClean="0"/>
              <a:t>CSS3)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256213" y="1965299"/>
            <a:ext cx="4233898" cy="758871"/>
          </a:xfrm>
        </p:spPr>
        <p:txBody>
          <a:bodyPr>
            <a:normAutofit/>
          </a:bodyPr>
          <a:lstStyle/>
          <a:p>
            <a:r>
              <a:rPr lang="en-US" spc="0" dirty="0"/>
              <a:t>Course Overview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53096"/>
            <a:ext cx="3187613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605986" y="3777123"/>
            <a:ext cx="2182817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HTML &amp; CSS</a:t>
            </a:r>
          </a:p>
        </p:txBody>
      </p:sp>
      <p:pic>
        <p:nvPicPr>
          <p:cNvPr id="17" name="Picture 2" descr="Резултат с изображение за html cs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213" y="3381987"/>
            <a:ext cx="4114634" cy="2880244"/>
          </a:xfrm>
          <a:prstGeom prst="roundRect">
            <a:avLst>
              <a:gd name="adj" fmla="val 15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249" y="3724257"/>
            <a:ext cx="1275362" cy="12753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365" y="3682567"/>
            <a:ext cx="1141120" cy="132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 bIns="72000">
            <a:noAutofit/>
          </a:bodyPr>
          <a:lstStyle/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HTML and CSS Overview </a:t>
            </a:r>
            <a:r>
              <a:rPr lang="en-US" sz="3200" dirty="0"/>
              <a:t>– HTML basic </a:t>
            </a:r>
            <a:r>
              <a:rPr lang="en-US" sz="3200" dirty="0" smtClean="0"/>
              <a:t>tags &amp; CSS basic selectors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HTML Structure </a:t>
            </a:r>
            <a:r>
              <a:rPr lang="en-US" sz="3200" dirty="0" smtClean="0"/>
              <a:t>– Structural tags, Semantic tags &amp; others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Introduction to CSS </a:t>
            </a:r>
            <a:r>
              <a:rPr lang="en-US" sz="3200" dirty="0" smtClean="0"/>
              <a:t>– Basic CSS styling, Rules,</a:t>
            </a:r>
            <a:br>
              <a:rPr lang="en-US" sz="3200" dirty="0" smtClean="0"/>
            </a:br>
            <a:r>
              <a:rPr lang="en-US" sz="3200" dirty="0" smtClean="0"/>
              <a:t>Selectors, Declaration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 Depth </a:t>
            </a:r>
            <a:r>
              <a:rPr lang="en-US" sz="3200" dirty="0"/>
              <a:t>– </a:t>
            </a:r>
            <a:r>
              <a:rPr lang="en-US" dirty="0"/>
              <a:t>Types, Values, </a:t>
            </a:r>
            <a:r>
              <a:rPr lang="en-US" dirty="0" smtClean="0"/>
              <a:t>Ranges</a:t>
            </a:r>
            <a:endParaRPr lang="en-US" sz="32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CSS Formatting and Positioning</a:t>
            </a:r>
            <a:r>
              <a:rPr lang="en-US" sz="3200" dirty="0"/>
              <a:t> - </a:t>
            </a:r>
            <a:r>
              <a:rPr lang="en-US" sz="3200" dirty="0" smtClean="0"/>
              <a:t>Styling </a:t>
            </a:r>
            <a:r>
              <a:rPr lang="en-US" sz="3200" dirty="0"/>
              <a:t>text</a:t>
            </a:r>
            <a:br>
              <a:rPr lang="en-US" sz="3200" dirty="0"/>
            </a:br>
            <a:r>
              <a:rPr lang="en-US" sz="3200" dirty="0"/>
              <a:t>borders, </a:t>
            </a:r>
            <a:r>
              <a:rPr lang="en-US" sz="3200" dirty="0" smtClean="0"/>
              <a:t>Backgrounds</a:t>
            </a:r>
            <a:r>
              <a:rPr lang="en-US" sz="3200" dirty="0"/>
              <a:t>, </a:t>
            </a:r>
            <a:r>
              <a:rPr lang="en-US" sz="3200" dirty="0" smtClean="0"/>
              <a:t>Size</a:t>
            </a:r>
            <a:r>
              <a:rPr lang="en-US" sz="3200" dirty="0"/>
              <a:t>, </a:t>
            </a:r>
            <a:r>
              <a:rPr lang="en-US" sz="3200" dirty="0"/>
              <a:t>M</a:t>
            </a:r>
            <a:r>
              <a:rPr lang="en-US" sz="3200" dirty="0" smtClean="0"/>
              <a:t>argins</a:t>
            </a:r>
            <a:r>
              <a:rPr lang="en-US" sz="3200" dirty="0"/>
              <a:t>, </a:t>
            </a:r>
            <a:r>
              <a:rPr lang="en-US" sz="3200" dirty="0" smtClean="0"/>
              <a:t>Positioning</a:t>
            </a:r>
            <a:r>
              <a:rPr lang="en-US" sz="3200" dirty="0"/>
              <a:t> </a:t>
            </a:r>
            <a:r>
              <a:rPr lang="en-US" sz="3200" dirty="0" smtClean="0"/>
              <a:t>etc.</a:t>
            </a:r>
            <a:endParaRPr lang="en-US" sz="32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Fundamentals – Course Topics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5510">
            <a:off x="10469110" y="3384098"/>
            <a:ext cx="1611496" cy="161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56965">
            <a:off x="9562747" y="4769021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15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246"/>
            <a:ext cx="11804822" cy="5448953"/>
          </a:xfrm>
        </p:spPr>
        <p:txBody>
          <a:bodyPr>
            <a:noAutofit/>
          </a:bodyPr>
          <a:lstStyle/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Creating Landing Pages</a:t>
            </a:r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/>
              <a:t>HTML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Forms</a:t>
            </a:r>
            <a:r>
              <a:rPr lang="en-US" sz="3200" dirty="0"/>
              <a:t> and Styling – HTML controls, </a:t>
            </a:r>
            <a:r>
              <a:rPr lang="en-US" sz="3200" dirty="0" smtClean="0"/>
              <a:t>HTML </a:t>
            </a:r>
            <a:r>
              <a:rPr lang="en-US" sz="3200" dirty="0"/>
              <a:t>forms</a:t>
            </a:r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Responsive Design </a:t>
            </a:r>
            <a:r>
              <a:rPr lang="en-US" sz="3200" dirty="0"/>
              <a:t>– </a:t>
            </a:r>
            <a:r>
              <a:rPr lang="en-US" sz="3200" dirty="0" smtClean="0"/>
              <a:t>Media </a:t>
            </a:r>
            <a:r>
              <a:rPr lang="en-US" sz="3200" dirty="0"/>
              <a:t>queries, </a:t>
            </a:r>
            <a:r>
              <a:rPr lang="en-US" sz="3200" dirty="0" smtClean="0"/>
              <a:t>Flex-box,</a:t>
            </a:r>
            <a:r>
              <a:rPr lang="bg-BG" sz="3200" dirty="0" smtClean="0"/>
              <a:t> </a:t>
            </a:r>
            <a:r>
              <a:rPr lang="en-US" sz="3200" dirty="0"/>
              <a:t>F</a:t>
            </a:r>
            <a:r>
              <a:rPr lang="en-US" sz="3200" dirty="0" smtClean="0"/>
              <a:t>lexible </a:t>
            </a:r>
            <a:r>
              <a:rPr lang="en-US" sz="3200" dirty="0"/>
              <a:t>images, fonts, tables, </a:t>
            </a:r>
            <a:r>
              <a:rPr lang="en-US" sz="3200" dirty="0" smtClean="0"/>
              <a:t>menus</a:t>
            </a:r>
            <a:r>
              <a:rPr lang="en-US" sz="3200" dirty="0"/>
              <a:t> </a:t>
            </a:r>
            <a:r>
              <a:rPr lang="en-US" sz="3200" dirty="0" smtClean="0"/>
              <a:t>etc.</a:t>
            </a:r>
            <a:endParaRPr lang="en-US" sz="3200" dirty="0"/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Transitions,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Animations </a:t>
            </a:r>
            <a:r>
              <a:rPr lang="en-US" sz="3200" dirty="0" smtClean="0"/>
              <a:t>&amp;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CSS 4 Grids </a:t>
            </a:r>
            <a:r>
              <a:rPr lang="en-US" sz="3200" dirty="0" smtClean="0"/>
              <a:t> </a:t>
            </a:r>
            <a:r>
              <a:rPr lang="en-US" sz="3200" dirty="0"/>
              <a:t>– HTML5 transitions,</a:t>
            </a:r>
            <a:br>
              <a:rPr lang="en-US" sz="3200" dirty="0"/>
            </a:br>
            <a:r>
              <a:rPr lang="en-US" sz="3200" dirty="0"/>
              <a:t>HTML5 </a:t>
            </a:r>
            <a:r>
              <a:rPr lang="en-US" sz="3200" dirty="0" smtClean="0"/>
              <a:t>animations,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CSS 4 </a:t>
            </a:r>
            <a:r>
              <a:rPr lang="en-US" sz="3200" dirty="0" smtClean="0"/>
              <a:t>Grids</a:t>
            </a:r>
            <a:endParaRPr lang="en-US" sz="3200" dirty="0"/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/>
              <a:t>Exam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Preparations</a:t>
            </a:r>
            <a:endParaRPr lang="en-US" sz="3200" dirty="0"/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 smtClean="0"/>
              <a:t>Practical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Fundamentals – Course Topics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212" y="4343400"/>
            <a:ext cx="1959615" cy="195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6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4864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870" y="1295400"/>
            <a:ext cx="4028228" cy="402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Trainers Team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4303799" cy="713533"/>
          </a:xfrm>
        </p:spPr>
        <p:txBody>
          <a:bodyPr>
            <a:normAutofit/>
          </a:bodyPr>
          <a:lstStyle/>
          <a:p>
            <a:pPr>
              <a:lnSpc>
                <a:spcPts val="4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Antonia Atanasova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ts val="4000"/>
              </a:lnSpc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8012" y="2057400"/>
            <a:ext cx="7010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E</a:t>
            </a:r>
            <a:r>
              <a:rPr lang="en-US" sz="2800" dirty="0"/>
              <a:t>xperience in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HTML5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CSS3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JS</a:t>
            </a:r>
            <a:r>
              <a:rPr lang="en-US" sz="2800" dirty="0"/>
              <a:t>,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Bootstrap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CMS</a:t>
            </a:r>
            <a:r>
              <a:rPr lang="en-US" sz="2800" dirty="0"/>
              <a:t>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Systems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marL="457200" indent="-45720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Studies Web Development @ 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</a:rPr>
              <a:t>SoftUni</a:t>
            </a:r>
          </a:p>
          <a:p>
            <a:pPr marL="0" lvl="1">
              <a:buClr>
                <a:schemeClr val="accent1">
                  <a:lumMod val="60000"/>
                  <a:lumOff val="40000"/>
                </a:schemeClr>
              </a:buClr>
            </a:pPr>
            <a:endParaRPr lang="en-US" sz="2600" dirty="0" smtClean="0"/>
          </a:p>
          <a:p>
            <a:pPr marL="457200" lvl="1" indent="-45720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600" dirty="0" smtClean="0"/>
              <a:t>Studies Business </a:t>
            </a:r>
            <a:r>
              <a:rPr lang="en-US" sz="2600" dirty="0"/>
              <a:t>Informatics </a:t>
            </a:r>
            <a:r>
              <a:rPr lang="en-US" sz="2600" dirty="0" smtClean="0"/>
              <a:t>@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UNWE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endParaRPr lang="en-US" sz="28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457200" indent="-45720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Technical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Trainer </a:t>
            </a:r>
            <a:r>
              <a:rPr lang="en-US" sz="2800" dirty="0">
                <a:solidFill>
                  <a:srgbClr val="FDFFFF"/>
                </a:solidFill>
              </a:rPr>
              <a:t>in Software </a:t>
            </a:r>
            <a:r>
              <a:rPr lang="en-US" sz="2800" dirty="0" smtClean="0">
                <a:solidFill>
                  <a:srgbClr val="FDFFFF"/>
                </a:solidFill>
              </a:rPr>
              <a:t>University</a:t>
            </a:r>
          </a:p>
          <a:p>
            <a:pPr marL="457200" indent="-45720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FDFFFF"/>
              </a:solidFill>
            </a:endParaRPr>
          </a:p>
          <a:p>
            <a:pPr marL="457200" indent="-45720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FDFFFF"/>
                </a:solidFill>
              </a:rPr>
              <a:t>Digital Marketing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Freelancer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1905000"/>
            <a:ext cx="3948000" cy="3846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1275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Trainers Team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88815" y="1066800"/>
            <a:ext cx="4303799" cy="713533"/>
          </a:xfrm>
        </p:spPr>
        <p:txBody>
          <a:bodyPr>
            <a:normAutofit/>
          </a:bodyPr>
          <a:lstStyle/>
          <a:p>
            <a:pPr>
              <a:lnSpc>
                <a:spcPts val="4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Yuliyan  Ivanov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9412" y="1780333"/>
            <a:ext cx="678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Experience in 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HTML5, CSS3, JS, C#, Bootstrap, MongoDB</a:t>
            </a:r>
          </a:p>
          <a:p>
            <a:endParaRPr lang="en-US" sz="28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Student with excellent grades at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Software University</a:t>
            </a:r>
          </a:p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      </a:t>
            </a:r>
          </a:p>
          <a:p>
            <a:pPr marL="457200" indent="-45720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Experience : Personal projects with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JavaScript, </a:t>
            </a:r>
            <a:r>
              <a:rPr lang="en-US" sz="2800" dirty="0" smtClean="0"/>
              <a:t>Owned a virtual items trading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website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809" y="1775253"/>
            <a:ext cx="4214604" cy="41148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1164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89776"/>
            <a:ext cx="101115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Web Fundamentals: More Details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spc="0" dirty="0"/>
              <a:t>Duration, Languages, Technologies</a:t>
            </a:r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2" y="1287745"/>
            <a:ext cx="5638800" cy="317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43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531812" y="1219200"/>
            <a:ext cx="11463422" cy="550227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Lessons: </a:t>
            </a:r>
            <a:r>
              <a:rPr lang="en-US" dirty="0" smtClean="0"/>
              <a:t>~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60</a:t>
            </a:r>
            <a:r>
              <a:rPr lang="en-US" dirty="0" smtClean="0"/>
              <a:t> </a:t>
            </a:r>
            <a:r>
              <a:rPr lang="en-US" dirty="0"/>
              <a:t>hours (onsite + YouTube videos)</a:t>
            </a:r>
          </a:p>
          <a:p>
            <a:pPr>
              <a:lnSpc>
                <a:spcPct val="110000"/>
              </a:lnSpc>
            </a:pPr>
            <a:r>
              <a:rPr lang="en-US" dirty="0"/>
              <a:t>Practical exercises (in class):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/>
              <a:t>Homework: ~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40</a:t>
            </a:r>
            <a:r>
              <a:rPr lang="en-US" dirty="0" smtClean="0"/>
              <a:t> </a:t>
            </a:r>
            <a:r>
              <a:rPr lang="en-US" dirty="0"/>
              <a:t>hours</a:t>
            </a:r>
            <a:endParaRPr lang="bg-BG" dirty="0"/>
          </a:p>
          <a:p>
            <a:pPr>
              <a:lnSpc>
                <a:spcPct val="110000"/>
              </a:lnSpc>
            </a:pPr>
            <a:r>
              <a:rPr lang="en-US" dirty="0"/>
              <a:t>Exam preparation: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/>
              <a:t>Exam: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/>
              <a:t>Schedule: </a:t>
            </a:r>
            <a:r>
              <a:rPr lang="en-US" dirty="0" smtClean="0"/>
              <a:t>21 May </a:t>
            </a:r>
            <a:r>
              <a:rPr lang="en-US" dirty="0"/>
              <a:t>– </a:t>
            </a:r>
            <a:r>
              <a:rPr lang="bg-BG" dirty="0" smtClean="0"/>
              <a:t>1</a:t>
            </a:r>
            <a:r>
              <a:rPr lang="en-US" dirty="0" smtClean="0"/>
              <a:t> July 2018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Exam date: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1 July 2018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2" y="296676"/>
            <a:ext cx="9577597" cy="922521"/>
          </a:xfrm>
        </p:spPr>
        <p:txBody>
          <a:bodyPr/>
          <a:lstStyle/>
          <a:p>
            <a:r>
              <a:rPr lang="en-US" dirty="0"/>
              <a:t>Training Duration – Web Fundamentals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4191000"/>
            <a:ext cx="1752600" cy="175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55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>
          <a:xfrm>
            <a:off x="461083" y="1236852"/>
            <a:ext cx="11534151" cy="548462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&amp; CSS </a:t>
            </a:r>
            <a:r>
              <a:rPr lang="en-US" dirty="0"/>
              <a:t>–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standard for Web UI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Web-based applications are very popular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Runs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any device </a:t>
            </a:r>
            <a:r>
              <a:rPr lang="en-US" dirty="0"/>
              <a:t>with a </a:t>
            </a:r>
            <a:r>
              <a:rPr lang="en-US" dirty="0" smtClean="0"/>
              <a:t>web </a:t>
            </a:r>
            <a:r>
              <a:rPr lang="en-US" dirty="0"/>
              <a:t>browser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HTML5 is currently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#1 job trend </a:t>
            </a:r>
            <a:r>
              <a:rPr lang="en-US" dirty="0"/>
              <a:t>based on the fastest growing keywords found in online job postings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HTML5 takes bigger chunk 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mobile application </a:t>
            </a:r>
            <a:r>
              <a:rPr lang="en-US" dirty="0"/>
              <a:t>market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 professional </a:t>
            </a:r>
            <a:r>
              <a:rPr lang="en-US" dirty="0"/>
              <a:t>should know HTML &amp; CSS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1084" y="126072"/>
            <a:ext cx="9577597" cy="1110780"/>
          </a:xfrm>
        </p:spPr>
        <p:txBody>
          <a:bodyPr/>
          <a:lstStyle/>
          <a:p>
            <a:r>
              <a:rPr lang="en-US" dirty="0"/>
              <a:t>Why HTML &amp; CSS?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601" y="1236849"/>
            <a:ext cx="1342908" cy="158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7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Just learn English!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183" y="4476014"/>
            <a:ext cx="2158430" cy="14969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821" y="1600200"/>
            <a:ext cx="2213155" cy="221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98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Search in Internet &amp; Find </a:t>
            </a:r>
            <a:r>
              <a:rPr lang="en-US" dirty="0" smtClean="0"/>
              <a:t>Solutions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304" y="3828297"/>
            <a:ext cx="1398574" cy="1559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466012" y="3726880"/>
            <a:ext cx="1756535" cy="1762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938" y="2033300"/>
            <a:ext cx="1434996" cy="141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0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7" name="Section Zoom 6">
            <a:hlinkClick r:id="rId3" action="ppaction://hlinksldjump"/>
            <a:extLst>
              <a:ext uri="{FF2B5EF4-FFF2-40B4-BE49-F238E27FC236}">
                <a16:creationId xmlns:a16="http://schemas.microsoft.com/office/drawing/2014/main" id="{DA26FE2A-803F-4B36-A3A0-6C1E07C87324}"/>
              </a:ext>
            </a:extLst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1" y="1163091"/>
            <a:ext cx="4191001" cy="2357438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CAAC1078-E273-4496-BBC5-AE16A6E56A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2370653"/>
                  </p:ext>
                </p:extLst>
              </p:nvPr>
            </p:nvGraphicFramePr>
            <p:xfrm>
              <a:off x="6497591" y="1157890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49EB9BED-3D2B-42CE-82C1-119E8364C41F}">
                    <psez:zmPr id="{5C33149C-4673-4692-914C-4425B404E6F2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Section Zoom 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AAC1078-E273-4496-BBC5-AE16A6E56A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7591" y="1157890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8EB8B2FF-431F-4DB7-BE74-2A5A455002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1798825"/>
                  </p:ext>
                </p:extLst>
              </p:nvPr>
            </p:nvGraphicFramePr>
            <p:xfrm>
              <a:off x="1527814" y="4042748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D1F5D419-28A6-4122-BA6E-0EDF48DB2954}">
                    <psez:zmPr id="{938F76BC-F387-4318-9D3C-7CF72E53D728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2" name="Section Zoom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EB8B2FF-431F-4DB7-BE74-2A5A455002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27814" y="4042748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ED7566AE-9F97-48CA-8301-84DCB283EF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8309574"/>
                  </p:ext>
                </p:extLst>
              </p:nvPr>
            </p:nvGraphicFramePr>
            <p:xfrm>
              <a:off x="6497592" y="4042748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96CC1CDB-84AB-4B8B-A303-887466D1B82B}">
                    <psez:zmPr id="{721F6FF6-7562-4B9D-9093-9D32B2D970BC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4" name="Section Zoom 1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ED7566AE-9F97-48CA-8301-84DCB283EF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97592" y="4042748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27212" y="5486400"/>
            <a:ext cx="8938472" cy="820600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13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798795AB-A5BD-4C84-940B-26408F5B3D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589" y="1905000"/>
            <a:ext cx="350879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4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516062"/>
            <a:ext cx="11804822" cy="5045076"/>
          </a:xfrm>
        </p:spPr>
        <p:txBody>
          <a:bodyPr>
            <a:normAutofit/>
          </a:bodyPr>
          <a:lstStyle/>
          <a:p>
            <a:r>
              <a:rPr lang="en-US" dirty="0"/>
              <a:t>Mandatory:</a:t>
            </a:r>
          </a:p>
          <a:p>
            <a:pPr lvl="1"/>
            <a:r>
              <a:rPr lang="en-US" dirty="0"/>
              <a:t>Final exam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90</a:t>
            </a:r>
            <a:r>
              <a:rPr lang="en-US" dirty="0"/>
              <a:t>%</a:t>
            </a:r>
          </a:p>
          <a:p>
            <a:pPr lvl="1"/>
            <a:r>
              <a:rPr lang="en-US" dirty="0"/>
              <a:t>Homework submissions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</a:t>
            </a:r>
          </a:p>
          <a:p>
            <a:r>
              <a:rPr lang="en-US" dirty="0"/>
              <a:t>Bonuses:</a:t>
            </a:r>
          </a:p>
          <a:p>
            <a:pPr lvl="1"/>
            <a:r>
              <a:rPr lang="en-US" dirty="0" smtClean="0"/>
              <a:t>Presence </a:t>
            </a:r>
            <a:r>
              <a:rPr lang="en-US" dirty="0"/>
              <a:t>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27" y="270399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545" y="38862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893" y="15936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&amp; CSS exam</a:t>
            </a:r>
          </a:p>
          <a:p>
            <a:pPr>
              <a:spcBef>
                <a:spcPts val="1800"/>
              </a:spcBef>
            </a:pPr>
            <a:r>
              <a:rPr lang="en-US" dirty="0"/>
              <a:t>4 practical problems for 6 hours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/>
              <a:t>Slice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screenshot</a:t>
            </a:r>
            <a:r>
              <a:rPr lang="en-US" dirty="0"/>
              <a:t> to HTML + CSS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/>
              <a:t>Implement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form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(from screenshot to HTML + CSS)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/>
              <a:t>Create a simple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web page </a:t>
            </a:r>
            <a:r>
              <a:rPr lang="en-US" dirty="0"/>
              <a:t>from screenshot</a:t>
            </a:r>
            <a:br>
              <a:rPr lang="en-US" dirty="0"/>
            </a:br>
            <a:r>
              <a:rPr lang="en-US" dirty="0"/>
              <a:t>(header + menu + sidebar + footer)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892237" lvl="1" indent="-514350">
              <a:buFont typeface="+mj-lt"/>
              <a:buAutoNum type="arabicPeriod"/>
            </a:pPr>
            <a:r>
              <a:rPr lang="en-US" dirty="0"/>
              <a:t>Make a </a:t>
            </a:r>
            <a:r>
              <a:rPr lang="en-US" dirty="0" smtClean="0"/>
              <a:t>website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responsive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Fundamentals Exam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9012" y="4214525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9012" y="1371600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90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screenshot</a:t>
            </a:r>
            <a:r>
              <a:rPr lang="en-US" dirty="0"/>
              <a:t> + set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images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texts</a:t>
            </a:r>
          </a:p>
          <a:p>
            <a:pPr lvl="1"/>
            <a:r>
              <a:rPr lang="en-US" dirty="0"/>
              <a:t>You should create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&amp; CSS </a:t>
            </a:r>
            <a:r>
              <a:rPr lang="en-US" dirty="0"/>
              <a:t>to</a:t>
            </a:r>
            <a:br>
              <a:rPr lang="en-US" dirty="0"/>
            </a:br>
            <a:r>
              <a:rPr lang="en-US" dirty="0"/>
              <a:t>implement the page at the screenshot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Exam Problem</a:t>
            </a:r>
          </a:p>
        </p:txBody>
      </p:sp>
      <p:pic>
        <p:nvPicPr>
          <p:cNvPr id="1026" name="Picture 2" descr="http://designshack.co.uk/wp-content/uploads/copypastelist-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88" y="3276600"/>
            <a:ext cx="3047311" cy="299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files.softicons.com/download/system-icons/adobe-cs4-files-folders-icons-by-deleket/png/256/File%20Adobe%20Dreamweaver%20HTML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919" y="3862416"/>
            <a:ext cx="1872211" cy="187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cons.iconarchive.com/icons/treetog/file-type/256/css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333" y="3852284"/>
            <a:ext cx="1864157" cy="186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275505" y="4504910"/>
            <a:ext cx="364202" cy="696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17" name="Arrow: Right 16"/>
          <p:cNvSpPr/>
          <p:nvPr/>
        </p:nvSpPr>
        <p:spPr>
          <a:xfrm>
            <a:off x="5261893" y="4584245"/>
            <a:ext cx="914400" cy="400234"/>
          </a:xfrm>
          <a:prstGeom prst="rightArrow">
            <a:avLst>
              <a:gd name="adj1" fmla="val 39496"/>
              <a:gd name="adj2" fmla="val 65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61234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HTML and CSS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 day</a:t>
            </a:r>
            <a:r>
              <a:rPr lang="en-US" dirty="0"/>
              <a:t>!</a:t>
            </a:r>
          </a:p>
          <a:p>
            <a:r>
              <a:rPr lang="en-US" dirty="0"/>
              <a:t>Each lesson is followed by a few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days </a:t>
            </a:r>
            <a:r>
              <a:rPr lang="en-US" dirty="0"/>
              <a:t>after each lesson</a:t>
            </a:r>
          </a:p>
          <a:p>
            <a:r>
              <a:rPr lang="en-US" dirty="0"/>
              <a:t>Submission are accepted through: </a:t>
            </a:r>
            <a:r>
              <a:rPr lang="en-US" dirty="0">
                <a:hlinkClick r:id="rId2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95227" y="2971800"/>
            <a:ext cx="2942370" cy="187402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47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spc="0" dirty="0"/>
              <a:t>What We Need Additionally?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8180" y="4339343"/>
            <a:ext cx="1876862" cy="187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06" y="4085021"/>
            <a:ext cx="2285999" cy="18139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20" y="1063414"/>
            <a:ext cx="1568591" cy="15685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94" y="682911"/>
            <a:ext cx="1778793" cy="14058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268" y="4339343"/>
            <a:ext cx="1932317" cy="15596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12" y="4038600"/>
            <a:ext cx="1750227" cy="155125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667" y="1451782"/>
            <a:ext cx="2124312" cy="21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website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group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 </a:t>
            </a:r>
            <a:r>
              <a:rPr lang="en-US" dirty="0" smtClean="0"/>
              <a:t>Fundamentals Course: Web</a:t>
            </a:r>
            <a:r>
              <a:rPr lang="en-US" dirty="0"/>
              <a:t>s</a:t>
            </a:r>
            <a:r>
              <a:rPr lang="en-US" dirty="0" smtClean="0"/>
              <a:t>ite</a:t>
            </a:r>
            <a:r>
              <a:rPr lang="en-US" dirty="0"/>
              <a:t>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21974" y="1905000"/>
            <a:ext cx="9358638" cy="79432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</a:t>
            </a: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softuni.bg/courses/web-fundamentals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3277" y="3324203"/>
            <a:ext cx="1224190" cy="1224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4545" y="1693823"/>
            <a:ext cx="1188097" cy="1188097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642" y="5155824"/>
            <a:ext cx="1181867" cy="11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608011" y="3533762"/>
            <a:ext cx="9158401" cy="121952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https://softuni.bg/forum/categories/68/web-basics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608011" y="5382002"/>
            <a:ext cx="9372600" cy="114300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9"/>
              </a:rPr>
              <a:t>https://www.facebook.com/groups/SoftUniWebFundamentalsHTML5May2018</a:t>
            </a:r>
            <a:r>
              <a:rPr lang="en-US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9"/>
              </a:rPr>
              <a:t>/</a:t>
            </a:r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b="1" noProof="1" smtClean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</a:t>
            </a:r>
            <a:r>
              <a:rPr lang="en-US" dirty="0" smtClean="0">
                <a:hlinkClick r:id="rId2"/>
              </a:rPr>
              <a:t>website</a:t>
            </a:r>
            <a:r>
              <a:rPr lang="en-US" dirty="0" smtClean="0"/>
              <a:t> </a:t>
            </a:r>
            <a:r>
              <a:rPr lang="en-US" dirty="0"/>
              <a:t>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Front-End Development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917870">
            <a:off x="8823296" y="3933828"/>
            <a:ext cx="2276979" cy="227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0885">
            <a:off x="938698" y="3645258"/>
            <a:ext cx="2125493" cy="2092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3731743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8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15000"/>
              </a:lnSpc>
            </a:pPr>
            <a:r>
              <a:rPr lang="en-US" sz="3200" dirty="0"/>
              <a:t>W3School HTML Tutorial</a:t>
            </a:r>
          </a:p>
          <a:p>
            <a:pPr lvl="1">
              <a:lnSpc>
                <a:spcPct val="115000"/>
              </a:lnSpc>
            </a:pPr>
            <a:r>
              <a:rPr lang="en-US" sz="3000" dirty="0">
                <a:hlinkClick r:id="rId2"/>
              </a:rPr>
              <a:t>http://www.w3schools.com/html/</a:t>
            </a:r>
            <a:endParaRPr lang="en-US" sz="3000" dirty="0"/>
          </a:p>
          <a:p>
            <a:pPr>
              <a:lnSpc>
                <a:spcPct val="115000"/>
              </a:lnSpc>
            </a:pPr>
            <a:r>
              <a:rPr lang="en-US" dirty="0"/>
              <a:t>Learn to Code HTML &amp; CSS</a:t>
            </a:r>
          </a:p>
          <a:p>
            <a:pPr lvl="1">
              <a:lnSpc>
                <a:spcPct val="115000"/>
              </a:lnSpc>
            </a:pPr>
            <a:r>
              <a:rPr lang="en-US" dirty="0">
                <a:hlinkClick r:id="rId3"/>
              </a:rPr>
              <a:t>http://learn.shayhowe.com/html-css/</a:t>
            </a:r>
            <a:endParaRPr lang="en-US" dirty="0"/>
          </a:p>
          <a:p>
            <a:pPr>
              <a:lnSpc>
                <a:spcPct val="115000"/>
              </a:lnSpc>
            </a:pPr>
            <a:r>
              <a:rPr lang="en-US" dirty="0"/>
              <a:t>CSS Tricks</a:t>
            </a:r>
          </a:p>
          <a:p>
            <a:pPr lvl="1">
              <a:lnSpc>
                <a:spcPct val="115000"/>
              </a:lnSpc>
            </a:pPr>
            <a:r>
              <a:rPr lang="en-US" dirty="0">
                <a:hlinkClick r:id="rId4"/>
              </a:rPr>
              <a:t>http://css-tricks.com</a:t>
            </a:r>
            <a:endParaRPr lang="en-US" dirty="0"/>
          </a:p>
          <a:p>
            <a:pPr>
              <a:lnSpc>
                <a:spcPct val="115000"/>
              </a:lnSpc>
            </a:pPr>
            <a:r>
              <a:rPr lang="en-US" sz="3200" noProof="1"/>
              <a:t>Codecademy</a:t>
            </a:r>
            <a:r>
              <a:rPr lang="en-US" sz="3200" dirty="0"/>
              <a:t> HTML &amp; CSS Interactive Tutorials</a:t>
            </a:r>
          </a:p>
          <a:p>
            <a:pPr lvl="1">
              <a:lnSpc>
                <a:spcPct val="115000"/>
              </a:lnSpc>
            </a:pPr>
            <a:r>
              <a:rPr lang="en-US" sz="3000" dirty="0">
                <a:hlinkClick r:id="rId5"/>
              </a:rPr>
              <a:t>https://www.codecademy.com/learn/learn-html-css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&amp; CSS Tutorials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118">
            <a:off x="8364090" y="1857937"/>
            <a:ext cx="3045698" cy="267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5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385" y="1295403"/>
            <a:ext cx="11412511" cy="5426076"/>
          </a:xfrm>
        </p:spPr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385" y="133823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080" y="3276600"/>
            <a:ext cx="4703332" cy="2444755"/>
          </a:xfrm>
          <a:prstGeom prst="rect">
            <a:avLst/>
          </a:prstGeom>
          <a:noFill/>
          <a:ln w="9525">
            <a:solidFill>
              <a:srgbClr val="FFFFFF">
                <a:alpha val="50196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73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will need a good text editor, e.g.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Notepad++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You may try many HTML authoring tools like: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WebStorm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 Code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Sublime Text / Atom / Brackets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Microsoft Visual Studio</a:t>
            </a:r>
          </a:p>
          <a:p>
            <a:pPr lvl="1">
              <a:lnSpc>
                <a:spcPct val="100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Netbeans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611" y="3246260"/>
            <a:ext cx="1066800" cy="1048131"/>
          </a:xfrm>
          <a:prstGeom prst="rect">
            <a:avLst/>
          </a:prstGeom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269" y="4723313"/>
            <a:ext cx="1104900" cy="1104900"/>
          </a:xfrm>
          <a:prstGeom prst="rect">
            <a:avLst/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12" y="4681948"/>
            <a:ext cx="1093207" cy="1093207"/>
          </a:xfrm>
          <a:prstGeom prst="rect">
            <a:avLst/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634" y="3191254"/>
            <a:ext cx="1044852" cy="1044852"/>
          </a:xfrm>
          <a:prstGeom prst="rect">
            <a:avLst/>
          </a:prstGeom>
        </p:spPr>
      </p:pic>
      <p:pic>
        <p:nvPicPr>
          <p:cNvPr id="11" name="Picture 10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822" y="3189472"/>
            <a:ext cx="1104919" cy="1104919"/>
          </a:xfrm>
          <a:prstGeom prst="rect">
            <a:avLst/>
          </a:prstGeom>
        </p:spPr>
      </p:pic>
      <p:pic>
        <p:nvPicPr>
          <p:cNvPr id="12" name="Picture 11">
            <a:hlinkClick r:id="rId13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251" y="3189472"/>
            <a:ext cx="1054183" cy="1054183"/>
          </a:xfrm>
          <a:prstGeom prst="rect">
            <a:avLst/>
          </a:prstGeom>
        </p:spPr>
      </p:pic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4724400"/>
            <a:ext cx="944884" cy="944884"/>
          </a:xfrm>
          <a:prstGeom prst="rect">
            <a:avLst/>
          </a:prstGeom>
        </p:spPr>
      </p:pic>
      <p:pic>
        <p:nvPicPr>
          <p:cNvPr id="15" name="Picture 14">
            <a:hlinkClick r:id="rId17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23" y="4587242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9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"Web Fundamentals" course teaches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 steps in HTML &amp; CSS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Training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curriculum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HTML, tags, tables, forms, semantic HTML,</a:t>
            </a:r>
            <a:br>
              <a:rPr lang="en-US" sz="3000" dirty="0"/>
            </a:br>
            <a:r>
              <a:rPr lang="en-US" sz="3000" dirty="0"/>
              <a:t>CSS, styles, positioning, layout, responsive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Practical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4 practical problems for 6 hours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Slides, videos, software, books,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94812" y="3665180"/>
            <a:ext cx="2413546" cy="2612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3819">
            <a:off x="7872295" y="2065340"/>
            <a:ext cx="2596106" cy="165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2412" y="6342046"/>
            <a:ext cx="10482604" cy="515954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softuni.bg/courses/web-fundamentals-html5</a:t>
            </a:r>
            <a:endParaRPr lang="bg-BG" dirty="0" smtClean="0"/>
          </a:p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Fundamentals – </a:t>
            </a:r>
            <a:r>
              <a:rPr lang="en-US" dirty="0"/>
              <a:t>Course 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696" y="4383734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389" y="1893199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67" y="2042468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67" y="3545115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08" y="3465923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10" y="2681690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941" y="1070149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5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12" y="284515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3212" y="1524000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657" y="3924061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044" y="2867390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92506" y="391318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6304" y="5323897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662" y="1036102"/>
            <a:ext cx="1250045" cy="154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2" y="48328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1109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2" y="52793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424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257928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56053" y="5055065"/>
            <a:ext cx="8552610" cy="626701"/>
          </a:xfrm>
        </p:spPr>
        <p:txBody>
          <a:bodyPr/>
          <a:lstStyle/>
          <a:p>
            <a:r>
              <a:rPr lang="en-US" sz="4000" dirty="0"/>
              <a:t>Front-End Development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47064" y="5681766"/>
            <a:ext cx="10605148" cy="719034"/>
          </a:xfrm>
        </p:spPr>
        <p:txBody>
          <a:bodyPr/>
          <a:lstStyle/>
          <a:p>
            <a:r>
              <a:rPr lang="en-US" spc="0" dirty="0"/>
              <a:t>3 Months Web Front-End Training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1" y="1219200"/>
            <a:ext cx="6733893" cy="346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7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 months </a:t>
            </a:r>
            <a:r>
              <a:rPr lang="en-US" dirty="0"/>
              <a:t>intensive front-end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times weekly</a:t>
            </a:r>
            <a:r>
              <a:rPr lang="en-US" dirty="0"/>
              <a:t>, lots of live coding and exercises</a:t>
            </a:r>
          </a:p>
          <a:p>
            <a:pPr>
              <a:spcBef>
                <a:spcPts val="1800"/>
              </a:spcBef>
            </a:pPr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Fundamentals </a:t>
            </a:r>
            <a:r>
              <a:rPr lang="en-US" dirty="0"/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/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HTML, document structure, CSS, selectors, rules, presentation and positioning, landing pages, forms, responsive design, transitions, animations, practical exam</a:t>
            </a:r>
          </a:p>
          <a:p>
            <a:pPr>
              <a:spcBef>
                <a:spcPts val="1800"/>
              </a:spcBef>
            </a:pPr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 for Front-End</a:t>
            </a:r>
          </a:p>
          <a:p>
            <a:pPr lvl="1"/>
            <a:r>
              <a:rPr lang="en-US" dirty="0"/>
              <a:t>Bootstrap, CSS Preprocessors, Arrays, Objects, Maps, Sets, JSON, JQuery, DOM, Events, Ajax, Requests, HTTP, practical exam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 Development: Module Goals</a:t>
            </a:r>
          </a:p>
        </p:txBody>
      </p:sp>
    </p:spTree>
    <p:extLst>
      <p:ext uri="{BB962C8B-B14F-4D97-AF65-F5344CB8AC3E}">
        <p14:creationId xmlns:p14="http://schemas.microsoft.com/office/powerpoint/2010/main" val="222526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188815" y="135205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Front-End </a:t>
            </a:r>
            <a:r>
              <a:rPr lang="en-US" dirty="0" smtClean="0"/>
              <a:t>Development</a:t>
            </a:r>
            <a:r>
              <a:rPr lang="bg-BG" dirty="0" smtClean="0"/>
              <a:t> </a:t>
            </a:r>
            <a:r>
              <a:rPr lang="en-US" dirty="0" smtClean="0"/>
              <a:t>Module</a:t>
            </a:r>
            <a:r>
              <a:rPr lang="bg-BG" dirty="0" smtClean="0"/>
              <a:t> </a:t>
            </a:r>
            <a:r>
              <a:rPr lang="en-US" dirty="0" smtClean="0"/>
              <a:t>– </a:t>
            </a:r>
            <a:r>
              <a:rPr lang="en-US" dirty="0"/>
              <a:t>Timeline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484812" y="2859896"/>
            <a:ext cx="3999281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prstClr val="black"/>
                </a:solidFill>
              </a:rPr>
              <a:t>JavaScript for Front-End</a:t>
            </a:r>
            <a:endParaRPr lang="bg-BG" b="1" dirty="0">
              <a:solidFill>
                <a:prstClr val="black"/>
              </a:solidFill>
            </a:endParaRPr>
          </a:p>
          <a:p>
            <a:endParaRPr lang="en-US" sz="1600" dirty="0" smtClean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</a:t>
            </a:r>
            <a:r>
              <a:rPr lang="en-US" sz="1800" dirty="0" smtClean="0">
                <a:solidFill>
                  <a:prstClr val="black"/>
                </a:solidFill>
              </a:rPr>
              <a:t>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3</a:t>
            </a:r>
            <a:r>
              <a:rPr lang="bg-BG" sz="1800" dirty="0" smtClean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</a:t>
            </a:r>
            <a:r>
              <a:rPr lang="en-US" sz="1800" dirty="0" smtClean="0">
                <a:solidFill>
                  <a:prstClr val="black"/>
                </a:solidFill>
              </a:rPr>
              <a:t>2-July-2018</a:t>
            </a:r>
            <a:endParaRPr lang="en-US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</a:t>
            </a:r>
            <a:r>
              <a:rPr lang="en-US" sz="1800" dirty="0" smtClean="0">
                <a:solidFill>
                  <a:prstClr val="black"/>
                </a:solidFill>
              </a:rPr>
              <a:t>12-August-2018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98849" y="2859898"/>
            <a:ext cx="4953000" cy="3524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Web Fundamentals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(HTML &amp; CSS)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</a:t>
            </a:r>
            <a:r>
              <a:rPr lang="en-US" sz="1800" dirty="0" smtClean="0">
                <a:solidFill>
                  <a:prstClr val="black"/>
                </a:solidFill>
              </a:rPr>
              <a:t>+ </a:t>
            </a:r>
            <a:r>
              <a:rPr lang="en-US" sz="1800" dirty="0">
                <a:solidFill>
                  <a:prstClr val="black"/>
                </a:solidFill>
              </a:rPr>
              <a:t>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3</a:t>
            </a:r>
            <a:r>
              <a:rPr lang="bg-BG" sz="1800" dirty="0" smtClean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</a:t>
            </a:r>
            <a:r>
              <a:rPr lang="en-US" sz="1800" dirty="0" smtClean="0">
                <a:solidFill>
                  <a:prstClr val="black"/>
                </a:solidFill>
              </a:rPr>
              <a:t>21-May</a:t>
            </a:r>
            <a:r>
              <a:rPr lang="en-US" sz="1800" dirty="0" smtClean="0"/>
              <a:t>-2018</a:t>
            </a:r>
            <a:endParaRPr lang="en-US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</a:t>
            </a:r>
            <a:r>
              <a:rPr lang="en-US" sz="1800" dirty="0" smtClean="0">
                <a:solidFill>
                  <a:prstClr val="black"/>
                </a:solidFill>
              </a:rPr>
              <a:t>1-July-2018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815" y="1446620"/>
            <a:ext cx="1574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bg-BG" sz="2000" dirty="0" smtClean="0"/>
              <a:t>2</a:t>
            </a:r>
            <a:r>
              <a:rPr lang="en-US" sz="2000" dirty="0" smtClean="0"/>
              <a:t>1-May-2018</a:t>
            </a: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188815" y="2174240"/>
            <a:ext cx="11772997" cy="460909"/>
            <a:chOff x="-153988" y="2047442"/>
            <a:chExt cx="11221462" cy="460909"/>
          </a:xfrm>
        </p:grpSpPr>
        <p:cxnSp>
          <p:nvCxnSpPr>
            <p:cNvPr id="71" name="Straight Connector 70"/>
            <p:cNvCxnSpPr>
              <a:cxnSpLocks/>
            </p:cNvCxnSpPr>
            <p:nvPr/>
          </p:nvCxnSpPr>
          <p:spPr>
            <a:xfrm>
              <a:off x="-153988" y="2249541"/>
              <a:ext cx="11221462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4787382" y="2047442"/>
              <a:ext cx="1514" cy="460909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cxnSpLocks/>
            </p:cNvCxnSpPr>
            <p:nvPr/>
          </p:nvCxnSpPr>
          <p:spPr>
            <a:xfrm>
              <a:off x="1189202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cxnSpLocks/>
            </p:cNvCxnSpPr>
            <p:nvPr/>
          </p:nvCxnSpPr>
          <p:spPr>
            <a:xfrm>
              <a:off x="1838996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cxnSpLocks/>
            </p:cNvCxnSpPr>
            <p:nvPr/>
          </p:nvCxnSpPr>
          <p:spPr>
            <a:xfrm>
              <a:off x="3790338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cxnSpLocks/>
            </p:cNvCxnSpPr>
            <p:nvPr/>
          </p:nvCxnSpPr>
          <p:spPr>
            <a:xfrm>
              <a:off x="5111796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4440130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cxnSpLocks/>
            </p:cNvCxnSpPr>
            <p:nvPr/>
          </p:nvCxnSpPr>
          <p:spPr>
            <a:xfrm>
              <a:off x="6323012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7696200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cxnSpLocks/>
            </p:cNvCxnSpPr>
            <p:nvPr/>
          </p:nvCxnSpPr>
          <p:spPr>
            <a:xfrm>
              <a:off x="8996351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cxnSpLocks/>
            </p:cNvCxnSpPr>
            <p:nvPr/>
          </p:nvCxnSpPr>
          <p:spPr>
            <a:xfrm>
              <a:off x="10297336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9646144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7008812" y="21237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cxnSpLocks/>
            </p:cNvCxnSpPr>
            <p:nvPr/>
          </p:nvCxnSpPr>
          <p:spPr>
            <a:xfrm>
              <a:off x="-38532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4681998" y="1461092"/>
            <a:ext cx="1382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2-July-2018</a:t>
            </a:r>
            <a:endParaRPr lang="en-US" sz="2000" dirty="0"/>
          </a:p>
        </p:txBody>
      </p:sp>
      <p:cxnSp>
        <p:nvCxnSpPr>
          <p:cNvPr id="32" name="Straight Connector 31"/>
          <p:cNvCxnSpPr>
            <a:cxnSpLocks/>
          </p:cNvCxnSpPr>
          <p:nvPr/>
        </p:nvCxnSpPr>
        <p:spPr>
          <a:xfrm>
            <a:off x="912812" y="2265154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>
          <a:xfrm>
            <a:off x="2970212" y="2265154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344598" y="2265154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cxnSpLocks/>
          </p:cNvCxnSpPr>
          <p:nvPr/>
        </p:nvCxnSpPr>
        <p:spPr>
          <a:xfrm>
            <a:off x="9066212" y="2265154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9505424" y="2132004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cxnSpLocks/>
          </p:cNvCxnSpPr>
          <p:nvPr/>
        </p:nvCxnSpPr>
        <p:spPr>
          <a:xfrm>
            <a:off x="11809412" y="226149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617056" y="2859896"/>
            <a:ext cx="2192356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b="1" dirty="0" smtClean="0">
                <a:solidFill>
                  <a:prstClr val="black"/>
                </a:solidFill>
              </a:rPr>
              <a:t>Front-End Development</a:t>
            </a:r>
            <a:br>
              <a:rPr lang="en-US" b="1" dirty="0" smtClean="0">
                <a:solidFill>
                  <a:prstClr val="black"/>
                </a:solidFill>
              </a:rPr>
            </a:br>
            <a:r>
              <a:rPr lang="en-US" b="1" dirty="0" smtClean="0">
                <a:solidFill>
                  <a:prstClr val="black"/>
                </a:solidFill>
              </a:rPr>
              <a:t>Retake Exams</a:t>
            </a:r>
            <a:endParaRPr lang="bg-BG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323533" y="2153920"/>
            <a:ext cx="1588" cy="460909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14369" y="1461092"/>
            <a:ext cx="1844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12-August-2018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6338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4" grpId="0"/>
      <p:bldP spid="38" grpId="0"/>
      <p:bldP spid="33" grpId="0" animBg="1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156" y="4181942"/>
            <a:ext cx="10326256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Web Fundamentals (</a:t>
            </a:r>
            <a:r>
              <a:rPr lang="en-US" dirty="0" smtClean="0"/>
              <a:t>HTML</a:t>
            </a:r>
            <a:r>
              <a:rPr lang="bg-BG" dirty="0" smtClean="0"/>
              <a:t>5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CSS</a:t>
            </a:r>
            <a:r>
              <a:rPr lang="bg-BG" dirty="0" smtClean="0"/>
              <a:t>3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635556" y="5712544"/>
            <a:ext cx="8938472" cy="688256"/>
          </a:xfrm>
        </p:spPr>
        <p:txBody>
          <a:bodyPr/>
          <a:lstStyle/>
          <a:p>
            <a:r>
              <a:rPr lang="en-US" spc="0" dirty="0"/>
              <a:t>Course Objectives &amp; Program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74" y="2005390"/>
            <a:ext cx="1697507" cy="16975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09" y="1974486"/>
            <a:ext cx="1518831" cy="17593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295" y="1053918"/>
            <a:ext cx="36576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521</TotalTime>
  <Words>1086</Words>
  <Application>Microsoft Office PowerPoint</Application>
  <PresentationFormat>Custom</PresentationFormat>
  <Paragraphs>246</Paragraphs>
  <Slides>34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Consolas</vt:lpstr>
      <vt:lpstr>Wingdings</vt:lpstr>
      <vt:lpstr>Wingdings 2</vt:lpstr>
      <vt:lpstr>SoftUni 16x9</vt:lpstr>
      <vt:lpstr>Web Fundamentals (HTML5 and CSS3)</vt:lpstr>
      <vt:lpstr>Table of Contents</vt:lpstr>
      <vt:lpstr>Have a Question?</vt:lpstr>
      <vt:lpstr>SoftUni Diamond Partners</vt:lpstr>
      <vt:lpstr>SoftUni Diamond Partners</vt:lpstr>
      <vt:lpstr>Front-End Development @ SoftUni</vt:lpstr>
      <vt:lpstr>Front-End Development: Module Goals</vt:lpstr>
      <vt:lpstr>Front-End Development Module – Timeline</vt:lpstr>
      <vt:lpstr>Web Fundamentals (HTML5 + CSS3)</vt:lpstr>
      <vt:lpstr>Web Fundamentals – Course Topics</vt:lpstr>
      <vt:lpstr>Web Fundamentals – Course Topics (2)</vt:lpstr>
      <vt:lpstr>The Trainers Team</vt:lpstr>
      <vt:lpstr>Trainers Team</vt:lpstr>
      <vt:lpstr>Trainers Team</vt:lpstr>
      <vt:lpstr>Web Fundamentals: More Details </vt:lpstr>
      <vt:lpstr>Training Duration – Web Fundamentals</vt:lpstr>
      <vt:lpstr>Why HTML &amp; CSS?</vt:lpstr>
      <vt:lpstr>Why English?</vt:lpstr>
      <vt:lpstr>Learn to Search in Internet &amp; Find Solutions</vt:lpstr>
      <vt:lpstr>Evaluation</vt:lpstr>
      <vt:lpstr>Scoring System for the Course</vt:lpstr>
      <vt:lpstr>Web Fundamentals Exam</vt:lpstr>
      <vt:lpstr>Sample Exam Problem</vt:lpstr>
      <vt:lpstr>Homework Assignments</vt:lpstr>
      <vt:lpstr>Resources</vt:lpstr>
      <vt:lpstr>Web Fundamentals Course: Website, Forum and FB Group</vt:lpstr>
      <vt:lpstr>The Front-End Development Slides and Videos</vt:lpstr>
      <vt:lpstr>HTML &amp; CSS Tutorials</vt:lpstr>
      <vt:lpstr>Software University Learning System (SULS)</vt:lpstr>
      <vt:lpstr>Recommended Software</vt:lpstr>
      <vt:lpstr>Summary</vt:lpstr>
      <vt:lpstr>Web Fundamentals – Course Introduction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Antoniya Atanasova</cp:lastModifiedBy>
  <cp:revision>250</cp:revision>
  <dcterms:created xsi:type="dcterms:W3CDTF">2014-01-02T17:00:34Z</dcterms:created>
  <dcterms:modified xsi:type="dcterms:W3CDTF">2018-05-21T14:10:19Z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